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307" r:id="rId4"/>
    <p:sldId id="258" r:id="rId5"/>
    <p:sldId id="259" r:id="rId6"/>
    <p:sldId id="336" r:id="rId7"/>
    <p:sldId id="278" r:id="rId8"/>
    <p:sldId id="279" r:id="rId9"/>
    <p:sldId id="282" r:id="rId10"/>
    <p:sldId id="285" r:id="rId11"/>
    <p:sldId id="286" r:id="rId12"/>
    <p:sldId id="292" r:id="rId13"/>
    <p:sldId id="293" r:id="rId14"/>
    <p:sldId id="294" r:id="rId15"/>
    <p:sldId id="295" r:id="rId16"/>
    <p:sldId id="296" r:id="rId17"/>
    <p:sldId id="297" r:id="rId18"/>
    <p:sldId id="302" r:id="rId19"/>
    <p:sldId id="30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4"/>
  </p:normalViewPr>
  <p:slideViewPr>
    <p:cSldViewPr snapToGrid="0" snapToObjects="1">
      <p:cViewPr varScale="1">
        <p:scale>
          <a:sx n="90" d="100"/>
          <a:sy n="90" d="100"/>
        </p:scale>
        <p:origin x="17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4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Sheet1!$B$1:$B$9</c:f>
              <c:numCache>
                <c:formatCode>General</c:formatCode>
                <c:ptCount val="9"/>
                <c:pt idx="0">
                  <c:v>1000000</c:v>
                </c:pt>
                <c:pt idx="1">
                  <c:v>1000000</c:v>
                </c:pt>
                <c:pt idx="2">
                  <c:v>3000000</c:v>
                </c:pt>
                <c:pt idx="3">
                  <c:v>5000000</c:v>
                </c:pt>
                <c:pt idx="4">
                  <c:v>4000000</c:v>
                </c:pt>
                <c:pt idx="5">
                  <c:v>7000000</c:v>
                </c:pt>
                <c:pt idx="6">
                  <c:v>6500000</c:v>
                </c:pt>
                <c:pt idx="7">
                  <c:v>9000000</c:v>
                </c:pt>
                <c:pt idx="8">
                  <c:v>14000000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FC-E54C-B800-A2D53E27E7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36195048"/>
        <c:axId val="-2136193416"/>
      </c:lineChart>
      <c:catAx>
        <c:axId val="-213619504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6193416"/>
        <c:crosses val="autoZero"/>
        <c:auto val="1"/>
        <c:lblAlgn val="ctr"/>
        <c:lblOffset val="100"/>
        <c:noMultiLvlLbl val="0"/>
      </c:catAx>
      <c:valAx>
        <c:axId val="-2136193416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crossAx val="-21361950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DB8213-4149-CF47-B792-AFFFEC9D703C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F83EFC48-413D-3247-82AD-B670EFFF5C58}">
      <dgm:prSet phldrT="[Text]"/>
      <dgm:spPr/>
      <dgm:t>
        <a:bodyPr/>
        <a:lstStyle/>
        <a:p>
          <a:r>
            <a:rPr lang="en-US" dirty="0"/>
            <a:t>$3.5 Million</a:t>
          </a:r>
        </a:p>
        <a:p>
          <a:r>
            <a:rPr lang="en-US" dirty="0"/>
            <a:t>Pre-Money</a:t>
          </a:r>
        </a:p>
      </dgm:t>
    </dgm:pt>
    <dgm:pt modelId="{43BD4DD2-8BC6-4E48-8EE2-6D3A77BDB70B}" type="parTrans" cxnId="{18D6EAA6-AA69-0740-89B1-D3AB4AFA2599}">
      <dgm:prSet/>
      <dgm:spPr/>
      <dgm:t>
        <a:bodyPr/>
        <a:lstStyle/>
        <a:p>
          <a:endParaRPr lang="en-US"/>
        </a:p>
      </dgm:t>
    </dgm:pt>
    <dgm:pt modelId="{B503A8B3-5FAA-E043-A687-05C01196DD41}" type="sibTrans" cxnId="{18D6EAA6-AA69-0740-89B1-D3AB4AFA2599}">
      <dgm:prSet/>
      <dgm:spPr/>
      <dgm:t>
        <a:bodyPr/>
        <a:lstStyle/>
        <a:p>
          <a:endParaRPr lang="en-US"/>
        </a:p>
      </dgm:t>
    </dgm:pt>
    <dgm:pt modelId="{2F95C611-3F22-F54B-84C1-0E16F499754A}">
      <dgm:prSet phldrT="[Text]"/>
      <dgm:spPr/>
      <dgm:t>
        <a:bodyPr/>
        <a:lstStyle/>
        <a:p>
          <a:r>
            <a:rPr lang="en-US" dirty="0"/>
            <a:t>$2.0 Million</a:t>
          </a:r>
        </a:p>
        <a:p>
          <a:r>
            <a:rPr lang="en-US" dirty="0"/>
            <a:t>Angel Round</a:t>
          </a:r>
        </a:p>
      </dgm:t>
    </dgm:pt>
    <dgm:pt modelId="{3C5A3299-7F37-B34D-82D4-6E269E8B6150}" type="parTrans" cxnId="{6BE97076-AE1F-8F4F-A9D2-02C18AB5DF3C}">
      <dgm:prSet/>
      <dgm:spPr/>
      <dgm:t>
        <a:bodyPr/>
        <a:lstStyle/>
        <a:p>
          <a:endParaRPr lang="en-US"/>
        </a:p>
      </dgm:t>
    </dgm:pt>
    <dgm:pt modelId="{D9CD64DB-D750-8C41-923D-9C11865E40D4}" type="sibTrans" cxnId="{6BE97076-AE1F-8F4F-A9D2-02C18AB5DF3C}">
      <dgm:prSet/>
      <dgm:spPr/>
      <dgm:t>
        <a:bodyPr/>
        <a:lstStyle/>
        <a:p>
          <a:endParaRPr lang="en-US"/>
        </a:p>
      </dgm:t>
    </dgm:pt>
    <dgm:pt modelId="{802D84DB-74CA-BE46-AB93-3A22B819244F}">
      <dgm:prSet phldrT="[Text]"/>
      <dgm:spPr/>
      <dgm:t>
        <a:bodyPr/>
        <a:lstStyle/>
        <a:p>
          <a:r>
            <a:rPr lang="en-US" dirty="0"/>
            <a:t>$5.5 Million </a:t>
          </a:r>
        </a:p>
        <a:p>
          <a:r>
            <a:rPr lang="en-US" dirty="0"/>
            <a:t>Post-Money</a:t>
          </a:r>
        </a:p>
      </dgm:t>
    </dgm:pt>
    <dgm:pt modelId="{1447CB32-D454-354D-AC3B-F04F57D216AE}" type="parTrans" cxnId="{34CDE9AC-06B3-964D-9CE2-1FFAB7B131DB}">
      <dgm:prSet/>
      <dgm:spPr/>
      <dgm:t>
        <a:bodyPr/>
        <a:lstStyle/>
        <a:p>
          <a:endParaRPr lang="en-US"/>
        </a:p>
      </dgm:t>
    </dgm:pt>
    <dgm:pt modelId="{AEF72E47-9DC6-9742-86E3-038CCA14B620}" type="sibTrans" cxnId="{34CDE9AC-06B3-964D-9CE2-1FFAB7B131DB}">
      <dgm:prSet/>
      <dgm:spPr/>
      <dgm:t>
        <a:bodyPr/>
        <a:lstStyle/>
        <a:p>
          <a:endParaRPr lang="en-US"/>
        </a:p>
      </dgm:t>
    </dgm:pt>
    <dgm:pt modelId="{7193D9FF-B3FD-E44C-96C9-5146C40EDF6E}" type="pres">
      <dgm:prSet presAssocID="{06DB8213-4149-CF47-B792-AFFFEC9D703C}" presName="CompostProcess" presStyleCnt="0">
        <dgm:presLayoutVars>
          <dgm:dir/>
          <dgm:resizeHandles val="exact"/>
        </dgm:presLayoutVars>
      </dgm:prSet>
      <dgm:spPr/>
    </dgm:pt>
    <dgm:pt modelId="{F15CCD52-8C15-3E41-9F64-B5524123D8A1}" type="pres">
      <dgm:prSet presAssocID="{06DB8213-4149-CF47-B792-AFFFEC9D703C}" presName="arrow" presStyleLbl="bgShp" presStyleIdx="0" presStyleCnt="1"/>
      <dgm:spPr/>
    </dgm:pt>
    <dgm:pt modelId="{90A95380-94C7-CC4D-B525-E40C0ACB7D08}" type="pres">
      <dgm:prSet presAssocID="{06DB8213-4149-CF47-B792-AFFFEC9D703C}" presName="linearProcess" presStyleCnt="0"/>
      <dgm:spPr/>
    </dgm:pt>
    <dgm:pt modelId="{93C18344-E393-7243-9B67-7F317EBC209C}" type="pres">
      <dgm:prSet presAssocID="{F83EFC48-413D-3247-82AD-B670EFFF5C58}" presName="textNode" presStyleLbl="node1" presStyleIdx="0" presStyleCnt="3">
        <dgm:presLayoutVars>
          <dgm:bulletEnabled val="1"/>
        </dgm:presLayoutVars>
      </dgm:prSet>
      <dgm:spPr/>
    </dgm:pt>
    <dgm:pt modelId="{395F4DC6-EBFA-4C4D-9B06-307D1BAACB02}" type="pres">
      <dgm:prSet presAssocID="{B503A8B3-5FAA-E043-A687-05C01196DD41}" presName="sibTrans" presStyleCnt="0"/>
      <dgm:spPr/>
    </dgm:pt>
    <dgm:pt modelId="{3AD41BFE-3071-F14E-85A0-B0D6D5C12E18}" type="pres">
      <dgm:prSet presAssocID="{2F95C611-3F22-F54B-84C1-0E16F499754A}" presName="textNode" presStyleLbl="node1" presStyleIdx="1" presStyleCnt="3" custScaleX="110381" custLinFactNeighborX="44259" custLinFactNeighborY="-980">
        <dgm:presLayoutVars>
          <dgm:bulletEnabled val="1"/>
        </dgm:presLayoutVars>
      </dgm:prSet>
      <dgm:spPr/>
    </dgm:pt>
    <dgm:pt modelId="{F6EBE046-1F5A-5A45-899A-0DE1D49B751B}" type="pres">
      <dgm:prSet presAssocID="{D9CD64DB-D750-8C41-923D-9C11865E40D4}" presName="sibTrans" presStyleCnt="0"/>
      <dgm:spPr/>
    </dgm:pt>
    <dgm:pt modelId="{69539D2F-20D2-FC49-BFDC-568AA7FCD7B3}" type="pres">
      <dgm:prSet presAssocID="{802D84DB-74CA-BE46-AB93-3A22B819244F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7B35E932-F82F-5149-90CF-A2487E656250}" type="presOf" srcId="{F83EFC48-413D-3247-82AD-B670EFFF5C58}" destId="{93C18344-E393-7243-9B67-7F317EBC209C}" srcOrd="0" destOrd="0" presId="urn:microsoft.com/office/officeart/2005/8/layout/hProcess9"/>
    <dgm:cxn modelId="{BCC7D55B-90BF-EF4B-A928-2060CBD27258}" type="presOf" srcId="{802D84DB-74CA-BE46-AB93-3A22B819244F}" destId="{69539D2F-20D2-FC49-BFDC-568AA7FCD7B3}" srcOrd="0" destOrd="0" presId="urn:microsoft.com/office/officeart/2005/8/layout/hProcess9"/>
    <dgm:cxn modelId="{6BE97076-AE1F-8F4F-A9D2-02C18AB5DF3C}" srcId="{06DB8213-4149-CF47-B792-AFFFEC9D703C}" destId="{2F95C611-3F22-F54B-84C1-0E16F499754A}" srcOrd="1" destOrd="0" parTransId="{3C5A3299-7F37-B34D-82D4-6E269E8B6150}" sibTransId="{D9CD64DB-D750-8C41-923D-9C11865E40D4}"/>
    <dgm:cxn modelId="{21363B9F-745B-7E4B-975B-6ED8A27013D5}" type="presOf" srcId="{2F95C611-3F22-F54B-84C1-0E16F499754A}" destId="{3AD41BFE-3071-F14E-85A0-B0D6D5C12E18}" srcOrd="0" destOrd="0" presId="urn:microsoft.com/office/officeart/2005/8/layout/hProcess9"/>
    <dgm:cxn modelId="{18D6EAA6-AA69-0740-89B1-D3AB4AFA2599}" srcId="{06DB8213-4149-CF47-B792-AFFFEC9D703C}" destId="{F83EFC48-413D-3247-82AD-B670EFFF5C58}" srcOrd="0" destOrd="0" parTransId="{43BD4DD2-8BC6-4E48-8EE2-6D3A77BDB70B}" sibTransId="{B503A8B3-5FAA-E043-A687-05C01196DD41}"/>
    <dgm:cxn modelId="{34CDE9AC-06B3-964D-9CE2-1FFAB7B131DB}" srcId="{06DB8213-4149-CF47-B792-AFFFEC9D703C}" destId="{802D84DB-74CA-BE46-AB93-3A22B819244F}" srcOrd="2" destOrd="0" parTransId="{1447CB32-D454-354D-AC3B-F04F57D216AE}" sibTransId="{AEF72E47-9DC6-9742-86E3-038CCA14B620}"/>
    <dgm:cxn modelId="{5BC853FC-B621-D942-A174-24D61625CB50}" type="presOf" srcId="{06DB8213-4149-CF47-B792-AFFFEC9D703C}" destId="{7193D9FF-B3FD-E44C-96C9-5146C40EDF6E}" srcOrd="0" destOrd="0" presId="urn:microsoft.com/office/officeart/2005/8/layout/hProcess9"/>
    <dgm:cxn modelId="{62EED2C6-E50E-F64B-A047-D63549E83208}" type="presParOf" srcId="{7193D9FF-B3FD-E44C-96C9-5146C40EDF6E}" destId="{F15CCD52-8C15-3E41-9F64-B5524123D8A1}" srcOrd="0" destOrd="0" presId="urn:microsoft.com/office/officeart/2005/8/layout/hProcess9"/>
    <dgm:cxn modelId="{8527BF0B-924E-C348-BB3E-239C6FE2204B}" type="presParOf" srcId="{7193D9FF-B3FD-E44C-96C9-5146C40EDF6E}" destId="{90A95380-94C7-CC4D-B525-E40C0ACB7D08}" srcOrd="1" destOrd="0" presId="urn:microsoft.com/office/officeart/2005/8/layout/hProcess9"/>
    <dgm:cxn modelId="{09FF77BB-0CC6-334C-BBC7-905DD19C3943}" type="presParOf" srcId="{90A95380-94C7-CC4D-B525-E40C0ACB7D08}" destId="{93C18344-E393-7243-9B67-7F317EBC209C}" srcOrd="0" destOrd="0" presId="urn:microsoft.com/office/officeart/2005/8/layout/hProcess9"/>
    <dgm:cxn modelId="{3EFA3FC2-8852-2441-9449-5A034EBFC949}" type="presParOf" srcId="{90A95380-94C7-CC4D-B525-E40C0ACB7D08}" destId="{395F4DC6-EBFA-4C4D-9B06-307D1BAACB02}" srcOrd="1" destOrd="0" presId="urn:microsoft.com/office/officeart/2005/8/layout/hProcess9"/>
    <dgm:cxn modelId="{4687229C-2FD2-5442-8F66-FA64A39C5208}" type="presParOf" srcId="{90A95380-94C7-CC4D-B525-E40C0ACB7D08}" destId="{3AD41BFE-3071-F14E-85A0-B0D6D5C12E18}" srcOrd="2" destOrd="0" presId="urn:microsoft.com/office/officeart/2005/8/layout/hProcess9"/>
    <dgm:cxn modelId="{5A39AB11-F0A2-BE44-BFFC-7CA562D913A2}" type="presParOf" srcId="{90A95380-94C7-CC4D-B525-E40C0ACB7D08}" destId="{F6EBE046-1F5A-5A45-899A-0DE1D49B751B}" srcOrd="3" destOrd="0" presId="urn:microsoft.com/office/officeart/2005/8/layout/hProcess9"/>
    <dgm:cxn modelId="{F88CB81E-D5D6-E049-9B48-4119AD1FD767}" type="presParOf" srcId="{90A95380-94C7-CC4D-B525-E40C0ACB7D08}" destId="{69539D2F-20D2-FC49-BFDC-568AA7FCD7B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5CCD52-8C15-3E41-9F64-B5524123D8A1}">
      <dsp:nvSpPr>
        <dsp:cNvPr id="0" name=""/>
        <dsp:cNvSpPr/>
      </dsp:nvSpPr>
      <dsp:spPr>
        <a:xfrm>
          <a:off x="438149" y="0"/>
          <a:ext cx="4965700" cy="3175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C18344-E393-7243-9B67-7F317EBC209C}">
      <dsp:nvSpPr>
        <dsp:cNvPr id="0" name=""/>
        <dsp:cNvSpPr/>
      </dsp:nvSpPr>
      <dsp:spPr>
        <a:xfrm>
          <a:off x="3312" y="952500"/>
          <a:ext cx="1807555" cy="1270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$3.5 Million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Pre-Money</a:t>
          </a:r>
        </a:p>
      </dsp:txBody>
      <dsp:txXfrm>
        <a:off x="65308" y="1014496"/>
        <a:ext cx="1683563" cy="1146008"/>
      </dsp:txXfrm>
    </dsp:sp>
    <dsp:sp modelId="{3AD41BFE-3071-F14E-85A0-B0D6D5C12E18}">
      <dsp:nvSpPr>
        <dsp:cNvPr id="0" name=""/>
        <dsp:cNvSpPr/>
      </dsp:nvSpPr>
      <dsp:spPr>
        <a:xfrm>
          <a:off x="1973206" y="940054"/>
          <a:ext cx="1995198" cy="1270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$2.0 Million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Angel Round</a:t>
          </a:r>
        </a:p>
      </dsp:txBody>
      <dsp:txXfrm>
        <a:off x="2035202" y="1002050"/>
        <a:ext cx="1871206" cy="1146008"/>
      </dsp:txXfrm>
    </dsp:sp>
    <dsp:sp modelId="{69539D2F-20D2-FC49-BFDC-568AA7FCD7B3}">
      <dsp:nvSpPr>
        <dsp:cNvPr id="0" name=""/>
        <dsp:cNvSpPr/>
      </dsp:nvSpPr>
      <dsp:spPr>
        <a:xfrm>
          <a:off x="4031131" y="952500"/>
          <a:ext cx="1807555" cy="1270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$5.5 Million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Post-Money</a:t>
          </a:r>
        </a:p>
      </dsp:txBody>
      <dsp:txXfrm>
        <a:off x="4093127" y="1014496"/>
        <a:ext cx="1683563" cy="1146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66F1-6F69-EF44-AED8-4415BA7E991E}" type="datetimeFigureOut">
              <a:rPr lang="en-US" smtClean="0"/>
              <a:t>5/27/19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FF253-6455-954E-B4C3-41F92FA5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0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66F1-6F69-EF44-AED8-4415BA7E991E}" type="datetimeFigureOut">
              <a:rPr lang="en-US" smtClean="0"/>
              <a:t>5/27/19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FF253-6455-954E-B4C3-41F92FA5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8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66F1-6F69-EF44-AED8-4415BA7E991E}" type="datetimeFigureOut">
              <a:rPr lang="en-US" smtClean="0"/>
              <a:t>5/27/19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FF253-6455-954E-B4C3-41F92FA5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54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>
            <a:spLocks noGrp="1"/>
          </p:cNvSpPr>
          <p:nvPr>
            <p:ph type="title" hasCustomPrompt="1"/>
          </p:nvPr>
        </p:nvSpPr>
        <p:spPr>
          <a:xfrm>
            <a:off x="457200" y="381000"/>
            <a:ext cx="8229600" cy="685800"/>
          </a:xfrm>
        </p:spPr>
        <p:txBody>
          <a:bodyPr anchor="t"/>
          <a:lstStyle/>
          <a:p>
            <a:r>
              <a:rPr lang="en-CA" sz="3000" dirty="0">
                <a:latin typeface="Arial"/>
                <a:cs typeface="Arial"/>
              </a:rPr>
              <a:t>Title Goes Here</a:t>
            </a:r>
            <a:br>
              <a:rPr lang="en-CA" sz="3000" dirty="0">
                <a:latin typeface="Arial"/>
                <a:cs typeface="Arial"/>
              </a:rPr>
            </a:br>
            <a:endParaRPr lang="en-CA" sz="3000" dirty="0">
              <a:latin typeface="Arial"/>
              <a:cs typeface="Arial"/>
            </a:endParaRPr>
          </a:p>
        </p:txBody>
      </p:sp>
      <p:sp>
        <p:nvSpPr>
          <p:cNvPr id="12" name="Content Placeholder 1"/>
          <p:cNvSpPr>
            <a:spLocks noGrp="1"/>
          </p:cNvSpPr>
          <p:nvPr>
            <p:ph idx="4294967295" hasCustomPrompt="1"/>
          </p:nvPr>
        </p:nvSpPr>
        <p:spPr>
          <a:xfrm>
            <a:off x="457200" y="1752600"/>
            <a:ext cx="8229600" cy="43434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>
              <a:spcAft>
                <a:spcPts val="1400"/>
              </a:spcAft>
            </a:pPr>
            <a:r>
              <a:rPr lang="en-CA" sz="2000" dirty="0">
                <a:latin typeface="Arial"/>
                <a:cs typeface="Arial"/>
              </a:rPr>
              <a:t>Content here.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219200"/>
            <a:ext cx="8229600" cy="533400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192F56"/>
              </a:buClr>
              <a:buSzTx/>
              <a:buFont typeface="Georgia" pitchFamily="1" charset="0"/>
              <a:buNone/>
              <a:tabLst/>
              <a:defRPr sz="2400" b="0" i="0">
                <a:solidFill>
                  <a:schemeClr val="accent4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192F56"/>
              </a:buClr>
              <a:buSzTx/>
              <a:buFont typeface="Georgia" pitchFamily="1" charset="0"/>
              <a:buNone/>
              <a:tabLst/>
              <a:defRPr/>
            </a:pPr>
            <a:r>
              <a:rPr lang="en-CA" sz="2400" dirty="0">
                <a:solidFill>
                  <a:schemeClr val="accent4"/>
                </a:solidFill>
                <a:latin typeface="Arial"/>
                <a:cs typeface="Arial"/>
              </a:rPr>
              <a:t>Subtitle Goes Here</a:t>
            </a:r>
          </a:p>
          <a:p>
            <a:pPr lvl="0"/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0" y="6531553"/>
            <a:ext cx="3776280" cy="326447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r">
              <a:defRPr sz="800" b="1" i="0">
                <a:solidFill>
                  <a:schemeClr val="accent2"/>
                </a:solidFill>
                <a:latin typeface="Helvetica Neue"/>
              </a:defRPr>
            </a:lvl1pPr>
          </a:lstStyle>
          <a:p>
            <a:r>
              <a:rPr lang="en-US" dirty="0"/>
              <a:t>Module 105: Structuring Deals and Term Sheets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5720" y="6531553"/>
            <a:ext cx="495633" cy="326448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800">
                <a:solidFill>
                  <a:schemeClr val="tx2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 dirty="0"/>
              <a:t>|  </a:t>
            </a:r>
            <a:fld id="{A6FA9718-8B80-2745-8F26-D2D0CA7BF9EC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93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66F1-6F69-EF44-AED8-4415BA7E991E}" type="datetimeFigureOut">
              <a:rPr lang="en-US" smtClean="0"/>
              <a:t>5/27/19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FF253-6455-954E-B4C3-41F92FA5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6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66F1-6F69-EF44-AED8-4415BA7E991E}" type="datetimeFigureOut">
              <a:rPr lang="en-US" smtClean="0"/>
              <a:t>5/27/19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FF253-6455-954E-B4C3-41F92FA5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463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66F1-6F69-EF44-AED8-4415BA7E991E}" type="datetimeFigureOut">
              <a:rPr lang="en-US" smtClean="0"/>
              <a:t>5/27/19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FF253-6455-954E-B4C3-41F92FA5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81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66F1-6F69-EF44-AED8-4415BA7E991E}" type="datetimeFigureOut">
              <a:rPr lang="en-US" smtClean="0"/>
              <a:t>5/27/19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FF253-6455-954E-B4C3-41F92FA5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9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66F1-6F69-EF44-AED8-4415BA7E991E}" type="datetimeFigureOut">
              <a:rPr lang="en-US" smtClean="0"/>
              <a:t>5/27/19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FF253-6455-954E-B4C3-41F92FA5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0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66F1-6F69-EF44-AED8-4415BA7E991E}" type="datetimeFigureOut">
              <a:rPr lang="en-US" smtClean="0"/>
              <a:t>5/27/19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FF253-6455-954E-B4C3-41F92FA5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66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66F1-6F69-EF44-AED8-4415BA7E991E}" type="datetimeFigureOut">
              <a:rPr lang="en-US" smtClean="0"/>
              <a:t>5/27/19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FF253-6455-954E-B4C3-41F92FA5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0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66F1-6F69-EF44-AED8-4415BA7E991E}" type="datetimeFigureOut">
              <a:rPr lang="en-US" smtClean="0"/>
              <a:t>5/27/19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FF253-6455-954E-B4C3-41F92FA5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6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066F1-6F69-EF44-AED8-4415BA7E991E}" type="datetimeFigureOut">
              <a:rPr lang="en-US" smtClean="0"/>
              <a:t>5/27/19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FF253-6455-954E-B4C3-41F92FA5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7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1799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VALUATION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71824"/>
            <a:ext cx="6400800" cy="17526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Pieter Dorsman</a:t>
            </a: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Vancouver </a:t>
            </a:r>
          </a:p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June 3, 2019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FCF9EA-081E-7B4A-BD20-60D4694B2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966" y="702110"/>
            <a:ext cx="4056068" cy="7706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A6B98C4-3C4E-374E-9DB9-AEE405237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6794" y="5557404"/>
            <a:ext cx="3790411" cy="59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608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558ED5"/>
                </a:solidFill>
              </a:rPr>
              <a:t>Time is the Factor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82700"/>
            <a:ext cx="8229600" cy="48133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</a:rPr>
              <a:t>Entrepreneur: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Goal is to finance your burn to the next financing round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Optimize the amount you can get in the market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Balance dilution against funds required to next round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endParaRPr lang="en-US" sz="2400" dirty="0">
              <a:solidFill>
                <a:srgbClr val="002060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2400" dirty="0">
                <a:solidFill>
                  <a:srgbClr val="002060"/>
                </a:solidFill>
              </a:rPr>
              <a:t>Investor: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Goal is to ensure a position that will increase in value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Optimize the investors stake in the company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Assess the need to write a cheque again if funds run out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|  </a:t>
            </a:r>
            <a:fld id="{A6FA9718-8B80-2745-8F26-D2D0CA7BF9EC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51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CA" dirty="0">
                <a:solidFill>
                  <a:srgbClr val="558ED5"/>
                </a:solidFill>
              </a:rPr>
              <a:t>Case Study </a:t>
            </a:r>
            <a:r>
              <a:rPr lang="mr-IN" dirty="0">
                <a:solidFill>
                  <a:srgbClr val="558ED5"/>
                </a:solidFill>
              </a:rPr>
              <a:t>–</a:t>
            </a:r>
            <a:r>
              <a:rPr lang="en-CA" dirty="0">
                <a:solidFill>
                  <a:srgbClr val="558ED5"/>
                </a:solidFill>
              </a:rPr>
              <a:t> ‘Typical SaaS Deal’</a:t>
            </a:r>
            <a:endParaRPr lang="en-US" dirty="0">
              <a:solidFill>
                <a:srgbClr val="558ED5"/>
              </a:solidFill>
            </a:endParaRPr>
          </a:p>
        </p:txBody>
      </p:sp>
      <p:sp>
        <p:nvSpPr>
          <p:cNvPr id="8" name="Text Placeholder 3"/>
          <p:cNvSpPr>
            <a:spLocks noGrp="1"/>
          </p:cNvSpPr>
          <p:nvPr>
            <p:ph idx="4294967295"/>
          </p:nvPr>
        </p:nvSpPr>
        <p:spPr>
          <a:xfrm>
            <a:off x="457200" y="1444444"/>
            <a:ext cx="8229600" cy="4334055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300" dirty="0">
                <a:solidFill>
                  <a:srgbClr val="002060"/>
                </a:solidFill>
              </a:rPr>
              <a:t>Local SaaS company raises $1.5m against $4.5m valuation = $6 million post</a:t>
            </a:r>
          </a:p>
          <a:p>
            <a:pPr>
              <a:spcAft>
                <a:spcPts val="600"/>
              </a:spcAft>
            </a:pPr>
            <a:r>
              <a:rPr lang="en-US" sz="2300" dirty="0">
                <a:solidFill>
                  <a:srgbClr val="002060"/>
                </a:solidFill>
              </a:rPr>
              <a:t>Revenues of $350k (some of it ARR)</a:t>
            </a:r>
          </a:p>
          <a:p>
            <a:pPr>
              <a:spcAft>
                <a:spcPts val="600"/>
              </a:spcAft>
            </a:pPr>
            <a:r>
              <a:rPr lang="en-US" sz="2300" dirty="0">
                <a:solidFill>
                  <a:srgbClr val="002060"/>
                </a:solidFill>
              </a:rPr>
              <a:t>Net burn is $85k = 18 months to get to cashflow positive or next financing round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300" dirty="0">
                <a:solidFill>
                  <a:srgbClr val="002060"/>
                </a:solidFill>
              </a:rPr>
              <a:t>Problems: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300" dirty="0">
                <a:solidFill>
                  <a:srgbClr val="002060"/>
                </a:solidFill>
              </a:rPr>
              <a:t>Can they justify $6 million minimum in next round ?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300" dirty="0">
                <a:solidFill>
                  <a:srgbClr val="002060"/>
                </a:solidFill>
              </a:rPr>
              <a:t>Can they even get to the next round on funds just raised?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300" dirty="0">
                <a:solidFill>
                  <a:srgbClr val="002060"/>
                </a:solidFill>
              </a:rPr>
              <a:t>Maybe only be 15 months if you add in finance cost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300" dirty="0">
                <a:solidFill>
                  <a:srgbClr val="002060"/>
                </a:solidFill>
              </a:rPr>
              <a:t>And </a:t>
            </a:r>
            <a:r>
              <a:rPr lang="mr-IN" sz="2300" dirty="0">
                <a:solidFill>
                  <a:srgbClr val="002060"/>
                </a:solidFill>
              </a:rPr>
              <a:t>…</a:t>
            </a:r>
            <a:r>
              <a:rPr lang="en-CA" sz="2300" dirty="0">
                <a:solidFill>
                  <a:srgbClr val="002060"/>
                </a:solidFill>
              </a:rPr>
              <a:t> doing an external round takes at least 6 months</a:t>
            </a:r>
            <a:endParaRPr lang="en-US" sz="2300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25720" y="6531553"/>
            <a:ext cx="495633" cy="326448"/>
          </a:xfrm>
        </p:spPr>
        <p:txBody>
          <a:bodyPr/>
          <a:lstStyle/>
          <a:p>
            <a:r>
              <a:rPr lang="en-US" dirty="0"/>
              <a:t>|  </a:t>
            </a:r>
            <a:fld id="{A6FA9718-8B80-2745-8F26-D2D0CA7BF9EC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43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558ED5"/>
                </a:solidFill>
              </a:rPr>
              <a:t>High Valuation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idx="4294967295"/>
          </p:nvPr>
        </p:nvSpPr>
        <p:spPr>
          <a:xfrm>
            <a:off x="457200" y="1549400"/>
            <a:ext cx="8229600" cy="454660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800" dirty="0">
                <a:solidFill>
                  <a:srgbClr val="002060"/>
                </a:solidFill>
              </a:rPr>
              <a:t>Negatives: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Harder to increase value in next round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You can raise a lot &gt; leads to spending a lot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Increased likelihood of downround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Creates tension with investor group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Early stage: not overly fair to friends &amp; family</a:t>
            </a:r>
          </a:p>
          <a:p>
            <a:pPr>
              <a:spcAft>
                <a:spcPts val="1200"/>
              </a:spcAft>
            </a:pPr>
            <a:endParaRPr lang="en-US" sz="2800" dirty="0"/>
          </a:p>
          <a:p>
            <a:pPr>
              <a:spcAft>
                <a:spcPts val="1200"/>
              </a:spcAft>
            </a:pPr>
            <a:endParaRPr lang="en-US" sz="2800" dirty="0"/>
          </a:p>
          <a:p>
            <a:pPr>
              <a:spcAft>
                <a:spcPts val="1200"/>
              </a:spcAft>
            </a:pPr>
            <a:endParaRPr lang="en-US" sz="2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25720" y="6531553"/>
            <a:ext cx="495633" cy="326448"/>
          </a:xfrm>
        </p:spPr>
        <p:txBody>
          <a:bodyPr/>
          <a:lstStyle/>
          <a:p>
            <a:r>
              <a:rPr lang="en-US" dirty="0"/>
              <a:t>|  </a:t>
            </a:r>
            <a:fld id="{A6FA9718-8B80-2745-8F26-D2D0CA7BF9EC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64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558ED5"/>
                </a:solidFill>
              </a:rPr>
              <a:t>Low Valuation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idx="4294967295"/>
          </p:nvPr>
        </p:nvSpPr>
        <p:spPr>
          <a:xfrm>
            <a:off x="457200" y="1549400"/>
            <a:ext cx="8229600" cy="454660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800" dirty="0">
                <a:solidFill>
                  <a:srgbClr val="002060"/>
                </a:solidFill>
              </a:rPr>
              <a:t>Negatives: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Hard to increase value in next round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Negative signal to future investors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Dilutive to founders </a:t>
            </a:r>
            <a:r>
              <a:rPr lang="mr-IN" sz="2800" dirty="0">
                <a:solidFill>
                  <a:srgbClr val="002060"/>
                </a:solidFill>
              </a:rPr>
              <a:t>–</a:t>
            </a:r>
            <a:r>
              <a:rPr lang="en-US" sz="2800" dirty="0">
                <a:solidFill>
                  <a:srgbClr val="002060"/>
                </a:solidFill>
              </a:rPr>
              <a:t> demotivating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Might attract wrong type of investors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Non-alignment founders-investors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25720" y="6531553"/>
            <a:ext cx="495633" cy="326448"/>
          </a:xfrm>
        </p:spPr>
        <p:txBody>
          <a:bodyPr/>
          <a:lstStyle/>
          <a:p>
            <a:r>
              <a:rPr lang="en-US" dirty="0"/>
              <a:t>|  </a:t>
            </a:r>
            <a:fld id="{A6FA9718-8B80-2745-8F26-D2D0CA7BF9EC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17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558ED5"/>
                </a:solidFill>
              </a:rPr>
              <a:t>Tools to Manage Valuation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idx="4294967295"/>
          </p:nvPr>
        </p:nvSpPr>
        <p:spPr>
          <a:xfrm>
            <a:off x="431799" y="1219200"/>
            <a:ext cx="8464153" cy="454660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endParaRPr lang="en-US" sz="2800" dirty="0"/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</a:rPr>
              <a:t>Convertible or a SAFE </a:t>
            </a:r>
            <a:r>
              <a:rPr lang="mr-IN" sz="2800" dirty="0">
                <a:solidFill>
                  <a:srgbClr val="002060"/>
                </a:solidFill>
              </a:rPr>
              <a:t>–</a:t>
            </a:r>
            <a:r>
              <a:rPr lang="en-US" sz="2800" dirty="0">
                <a:solidFill>
                  <a:srgbClr val="002060"/>
                </a:solidFill>
              </a:rPr>
              <a:t> postpones lengthy debate</a:t>
            </a:r>
          </a:p>
          <a:p>
            <a:pPr>
              <a:spcAft>
                <a:spcPts val="600"/>
              </a:spcAft>
            </a:pPr>
            <a:endParaRPr lang="en-US" sz="2800" dirty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</a:rPr>
              <a:t>Price Protection</a:t>
            </a:r>
          </a:p>
          <a:p>
            <a:pPr marL="0" indent="0">
              <a:spcAft>
                <a:spcPts val="600"/>
              </a:spcAft>
              <a:buNone/>
            </a:pPr>
            <a:endParaRPr lang="en-US" sz="2800" dirty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</a:rPr>
              <a:t>Liquidation rights</a:t>
            </a:r>
          </a:p>
          <a:p>
            <a:pPr>
              <a:spcAft>
                <a:spcPts val="1200"/>
              </a:spcAft>
            </a:pPr>
            <a:endParaRPr lang="en-US" sz="2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25720" y="6531553"/>
            <a:ext cx="495633" cy="326448"/>
          </a:xfrm>
        </p:spPr>
        <p:txBody>
          <a:bodyPr/>
          <a:lstStyle/>
          <a:p>
            <a:r>
              <a:rPr lang="en-US" dirty="0"/>
              <a:t>|  </a:t>
            </a:r>
            <a:fld id="{A6FA9718-8B80-2745-8F26-D2D0CA7BF9EC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42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446856" y="381000"/>
            <a:ext cx="8229600" cy="5657329"/>
            <a:chOff x="457200" y="381000"/>
            <a:chExt cx="8229600" cy="5657329"/>
          </a:xfrm>
        </p:grpSpPr>
        <p:graphicFrame>
          <p:nvGraphicFramePr>
            <p:cNvPr id="18" name="Chart 1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81091064"/>
                </p:ext>
              </p:extLst>
            </p:nvPr>
          </p:nvGraphicFramePr>
          <p:xfrm>
            <a:off x="1588521" y="1363793"/>
            <a:ext cx="6083747" cy="427500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9" name="TextBox 18"/>
            <p:cNvSpPr txBox="1"/>
            <p:nvPr/>
          </p:nvSpPr>
          <p:spPr>
            <a:xfrm>
              <a:off x="4439455" y="4933674"/>
              <a:ext cx="2984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+mn-lt"/>
                </a:rPr>
                <a:t>Angel Common Share investment @ $1M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04096" y="5671579"/>
              <a:ext cx="23855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+mn-lt"/>
                </a:rPr>
                <a:t>Convertible Debenture @$0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211960" y="5730552"/>
              <a:ext cx="6190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+mn-lt"/>
                </a:rPr>
                <a:t>Year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 rot="16200000">
              <a:off x="884999" y="3247021"/>
              <a:ext cx="109356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+mn-lt"/>
                </a:rPr>
                <a:t>Valuation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120891" y="1954903"/>
              <a:ext cx="29418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+mn-lt"/>
                </a:rPr>
                <a:t>ROI – Convertible Debenture – 7X</a:t>
              </a:r>
            </a:p>
            <a:p>
              <a:r>
                <a:rPr lang="en-US" sz="1400" dirty="0">
                  <a:latin typeface="+mn-lt"/>
                </a:rPr>
                <a:t>ROI – Share investment – 14X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411760" y="4149080"/>
              <a:ext cx="1291782" cy="662417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Conversion value</a:t>
              </a:r>
            </a:p>
            <a:p>
              <a:r>
                <a:rPr lang="en-US" sz="1100" dirty="0"/>
                <a:t>with 33% discount</a:t>
              </a:r>
            </a:p>
            <a:p>
              <a:r>
                <a:rPr lang="en-US" dirty="0"/>
                <a:t>= </a:t>
              </a:r>
              <a:r>
                <a:rPr lang="en-US" sz="1100" dirty="0"/>
                <a:t>$2m valuation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120891" y="3554027"/>
              <a:ext cx="914391" cy="900956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New Money Here @$3m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920254" y="1681450"/>
              <a:ext cx="504063" cy="900956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/>
                <a:t>Exit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951085" y="980728"/>
              <a:ext cx="45688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+mn-lt"/>
                </a:rPr>
                <a:t>ROI of Convertible Debt </a:t>
              </a:r>
              <a:r>
                <a:rPr lang="en-US" b="1" dirty="0"/>
                <a:t>v</a:t>
              </a:r>
              <a:r>
                <a:rPr lang="en-US" b="1" dirty="0">
                  <a:latin typeface="+mn-lt"/>
                </a:rPr>
                <a:t>s. Equity Investment</a:t>
              </a:r>
            </a:p>
          </p:txBody>
        </p:sp>
        <p:sp>
          <p:nvSpPr>
            <p:cNvPr id="28" name="Title 1"/>
            <p:cNvSpPr txBox="1">
              <a:spLocks/>
            </p:cNvSpPr>
            <p:nvPr/>
          </p:nvSpPr>
          <p:spPr>
            <a:xfrm>
              <a:off x="457200" y="381000"/>
              <a:ext cx="8229600" cy="6858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3600" dirty="0">
                  <a:solidFill>
                    <a:srgbClr val="558ED5"/>
                  </a:solidFill>
                  <a:latin typeface="Arial" panose="020B0604020202020204" pitchFamily="34" charset="0"/>
                  <a:ea typeface="ＭＳ Ｐゴシック" pitchFamily="1" charset="-128"/>
                  <a:cs typeface="Arial" panose="020B0604020202020204" pitchFamily="34" charset="0"/>
                </a:rPr>
                <a:t>Case Study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059832" y="1975805"/>
            <a:ext cx="4862759" cy="3685443"/>
            <a:chOff x="2996891" y="1986136"/>
            <a:chExt cx="4862759" cy="3685443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3117738" y="4843903"/>
              <a:ext cx="122413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3633136" y="3784090"/>
              <a:ext cx="135827" cy="794792"/>
            </a:xfrm>
            <a:prstGeom prst="straightConnector1">
              <a:avLst/>
            </a:pr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635514" y="1986136"/>
              <a:ext cx="122413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341652" y="5072174"/>
              <a:ext cx="1104818" cy="0"/>
            </a:xfrm>
            <a:prstGeom prst="line">
              <a:avLst/>
            </a:prstGeom>
            <a:ln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2996891" y="5135524"/>
              <a:ext cx="120847" cy="536055"/>
            </a:xfrm>
            <a:prstGeom prst="line">
              <a:avLst/>
            </a:prstGeom>
            <a:ln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25720" y="6531553"/>
            <a:ext cx="495633" cy="326448"/>
          </a:xfrm>
        </p:spPr>
        <p:txBody>
          <a:bodyPr/>
          <a:lstStyle/>
          <a:p>
            <a:r>
              <a:rPr lang="en-US" dirty="0"/>
              <a:t>|  </a:t>
            </a:r>
            <a:fld id="{A6FA9718-8B80-2745-8F26-D2D0CA7BF9EC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7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558ED5"/>
                </a:solidFill>
              </a:rPr>
              <a:t>Case Study - Convertible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idx="4294967295"/>
          </p:nvPr>
        </p:nvSpPr>
        <p:spPr>
          <a:xfrm>
            <a:off x="457199" y="1481802"/>
            <a:ext cx="8464153" cy="4614198"/>
          </a:xfrm>
        </p:spPr>
        <p:txBody>
          <a:bodyPr>
            <a:normAutofit fontScale="625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rgbClr val="002060"/>
                </a:solidFill>
              </a:rPr>
              <a:t>Canadian games company: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002060"/>
                </a:solidFill>
              </a:rPr>
              <a:t>Convertible: C$5m Cap, 8% interest, 15% discount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002060"/>
                </a:solidFill>
              </a:rPr>
              <a:t>Total raised $750,000</a:t>
            </a:r>
          </a:p>
          <a:p>
            <a:pPr>
              <a:spcAft>
                <a:spcPts val="1200"/>
              </a:spcAft>
            </a:pPr>
            <a:endParaRPr lang="en-US" dirty="0">
              <a:solidFill>
                <a:srgbClr val="002060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rgbClr val="002060"/>
                </a:solidFill>
              </a:rPr>
              <a:t>Two years on, acquisition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002060"/>
                </a:solidFill>
              </a:rPr>
              <a:t>US$3.5 million or C$5 million (at the time)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002060"/>
                </a:solidFill>
              </a:rPr>
              <a:t>Convertible (+ interest + discount) converted C$1 million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002060"/>
                </a:solidFill>
              </a:rPr>
              <a:t>CAGR 15.76%</a:t>
            </a:r>
          </a:p>
          <a:p>
            <a:pPr>
              <a:spcAft>
                <a:spcPts val="1200"/>
              </a:spcAft>
            </a:pPr>
            <a:endParaRPr lang="en-US" dirty="0"/>
          </a:p>
          <a:p>
            <a:pPr marL="0" indent="0" algn="r">
              <a:spcAft>
                <a:spcPts val="1200"/>
              </a:spcAft>
              <a:buNone/>
            </a:pPr>
            <a:r>
              <a:rPr lang="en-US" b="1" dirty="0">
                <a:solidFill>
                  <a:srgbClr val="0000FF"/>
                </a:solidFill>
              </a:rPr>
              <a:t>Who made money on the deal ?</a:t>
            </a:r>
          </a:p>
          <a:p>
            <a:pPr>
              <a:spcAft>
                <a:spcPts val="1200"/>
              </a:spcAft>
            </a:pPr>
            <a:endParaRPr lang="en-US" sz="2400" dirty="0"/>
          </a:p>
          <a:p>
            <a:pPr>
              <a:spcAft>
                <a:spcPts val="1200"/>
              </a:spcAft>
            </a:pPr>
            <a:endParaRPr lang="en-US" sz="2800" dirty="0"/>
          </a:p>
          <a:p>
            <a:pPr>
              <a:spcAft>
                <a:spcPts val="1200"/>
              </a:spcAft>
            </a:pPr>
            <a:endParaRPr lang="en-US" sz="2800" dirty="0"/>
          </a:p>
          <a:p>
            <a:pPr>
              <a:spcAft>
                <a:spcPts val="1200"/>
              </a:spcAft>
            </a:pPr>
            <a:endParaRPr lang="en-US" sz="2800" dirty="0"/>
          </a:p>
          <a:p>
            <a:pPr marL="0" indent="0">
              <a:spcAft>
                <a:spcPts val="1200"/>
              </a:spcAft>
              <a:buNone/>
            </a:pPr>
            <a:endParaRPr lang="en-US" sz="2800" dirty="0"/>
          </a:p>
          <a:p>
            <a:pPr marL="0" indent="0">
              <a:spcAft>
                <a:spcPts val="1200"/>
              </a:spcAft>
              <a:buNone/>
            </a:pPr>
            <a:endParaRPr lang="en-US" sz="2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25720" y="6531553"/>
            <a:ext cx="495633" cy="326448"/>
          </a:xfrm>
        </p:spPr>
        <p:txBody>
          <a:bodyPr/>
          <a:lstStyle/>
          <a:p>
            <a:r>
              <a:rPr lang="en-US" dirty="0"/>
              <a:t>|  </a:t>
            </a:r>
            <a:fld id="{A6FA9718-8B80-2745-8F26-D2D0CA7BF9EC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23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558ED5"/>
                </a:solidFill>
              </a:rPr>
              <a:t>Price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9" y="1417638"/>
            <a:ext cx="8228011" cy="4700589"/>
          </a:xfrm>
        </p:spPr>
        <p:txBody>
          <a:bodyPr>
            <a:normAutofit fontScale="550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CA" b="1" dirty="0">
                <a:solidFill>
                  <a:srgbClr val="002060"/>
                </a:solidFill>
              </a:rPr>
              <a:t>Full Ratchet</a:t>
            </a:r>
            <a:endParaRPr lang="en-CA" dirty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r>
              <a:rPr lang="en-CA" dirty="0">
                <a:solidFill>
                  <a:srgbClr val="002060"/>
                </a:solidFill>
              </a:rPr>
              <a:t>In a downround all original investors get repriced at new round</a:t>
            </a:r>
          </a:p>
          <a:p>
            <a:pPr>
              <a:spcAft>
                <a:spcPts val="600"/>
              </a:spcAft>
            </a:pPr>
            <a:r>
              <a:rPr lang="en-CA" dirty="0">
                <a:solidFill>
                  <a:srgbClr val="002060"/>
                </a:solidFill>
              </a:rPr>
              <a:t>Retroactive measure</a:t>
            </a:r>
          </a:p>
          <a:p>
            <a:pPr>
              <a:spcAft>
                <a:spcPts val="600"/>
              </a:spcAft>
            </a:pPr>
            <a:r>
              <a:rPr lang="en-CA" dirty="0">
                <a:solidFill>
                  <a:srgbClr val="002060"/>
                </a:solidFill>
              </a:rPr>
              <a:t>Very dilutive for founders</a:t>
            </a:r>
          </a:p>
          <a:p>
            <a:pPr marL="0" indent="0">
              <a:spcAft>
                <a:spcPts val="600"/>
              </a:spcAft>
              <a:buNone/>
            </a:pPr>
            <a:endParaRPr lang="en-CA" b="1" dirty="0">
              <a:solidFill>
                <a:srgbClr val="00206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CA" b="1" dirty="0">
                <a:solidFill>
                  <a:srgbClr val="002060"/>
                </a:solidFill>
              </a:rPr>
              <a:t>Weighted Average</a:t>
            </a:r>
          </a:p>
          <a:p>
            <a:pPr>
              <a:spcAft>
                <a:spcPts val="600"/>
              </a:spcAft>
            </a:pPr>
            <a:r>
              <a:rPr lang="en-CA" dirty="0">
                <a:solidFill>
                  <a:srgbClr val="002060"/>
                </a:solidFill>
              </a:rPr>
              <a:t>In a downround all original investors get to top-up at an average price</a:t>
            </a:r>
          </a:p>
          <a:p>
            <a:pPr>
              <a:spcAft>
                <a:spcPts val="600"/>
              </a:spcAft>
            </a:pPr>
            <a:r>
              <a:rPr lang="en-CA" dirty="0">
                <a:solidFill>
                  <a:srgbClr val="002060"/>
                </a:solidFill>
              </a:rPr>
              <a:t>Blends the original share value and the new (lower) share value</a:t>
            </a:r>
          </a:p>
          <a:p>
            <a:pPr>
              <a:spcAft>
                <a:spcPts val="600"/>
              </a:spcAft>
            </a:pPr>
            <a:r>
              <a:rPr lang="en-CA" dirty="0">
                <a:solidFill>
                  <a:srgbClr val="002060"/>
                </a:solidFill>
              </a:rPr>
              <a:t>Weighted based on how dilutive the event is. </a:t>
            </a:r>
          </a:p>
          <a:p>
            <a:pPr>
              <a:spcAft>
                <a:spcPts val="600"/>
              </a:spcAft>
            </a:pPr>
            <a:endParaRPr lang="en-CA" dirty="0">
              <a:solidFill>
                <a:srgbClr val="00206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CA" b="1" dirty="0">
                <a:solidFill>
                  <a:srgbClr val="002060"/>
                </a:solidFill>
              </a:rPr>
              <a:t>Share Compensation</a:t>
            </a:r>
          </a:p>
          <a:p>
            <a:pPr>
              <a:spcAft>
                <a:spcPts val="600"/>
              </a:spcAft>
            </a:pPr>
            <a:r>
              <a:rPr lang="en-CA" dirty="0">
                <a:solidFill>
                  <a:srgbClr val="002060"/>
                </a:solidFill>
              </a:rPr>
              <a:t>Guaranteed higher price for next round</a:t>
            </a:r>
          </a:p>
          <a:p>
            <a:pPr>
              <a:spcAft>
                <a:spcPts val="600"/>
              </a:spcAft>
            </a:pPr>
            <a:r>
              <a:rPr lang="en-CA" dirty="0">
                <a:solidFill>
                  <a:srgbClr val="002060"/>
                </a:solidFill>
              </a:rPr>
              <a:t>Bonus shares (or dividends) tied to revenue levels</a:t>
            </a:r>
          </a:p>
          <a:p>
            <a:pPr>
              <a:spcAft>
                <a:spcPts val="600"/>
              </a:spcAft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25720" y="6531553"/>
            <a:ext cx="495633" cy="3264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B34B2-86C4-4E82-8B6F-A715218792B9}" type="slidenum">
              <a:rPr lang="en-CA" smtClean="0"/>
              <a:pPr>
                <a:defRPr/>
              </a:pPr>
              <a:t>17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975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558ED5"/>
                </a:solidFill>
              </a:rPr>
              <a:t>Tips for Founders &amp; Angels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idx="4294967295"/>
          </p:nvPr>
        </p:nvSpPr>
        <p:spPr>
          <a:xfrm>
            <a:off x="228600" y="1549400"/>
            <a:ext cx="8585200" cy="45466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Try a few valuation methods + market comparables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Look at your long-term return, not position of today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Negotiate if possible </a:t>
            </a:r>
            <a:r>
              <a:rPr lang="mr-IN" sz="2800" dirty="0">
                <a:solidFill>
                  <a:srgbClr val="002060"/>
                </a:solidFill>
              </a:rPr>
              <a:t>–</a:t>
            </a:r>
            <a:r>
              <a:rPr lang="en-US" sz="2800" dirty="0">
                <a:solidFill>
                  <a:srgbClr val="002060"/>
                </a:solidFill>
              </a:rPr>
              <a:t> but take ‘holistic’ approach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Think of the relationship going forward</a:t>
            </a:r>
          </a:p>
          <a:p>
            <a:pPr>
              <a:spcAft>
                <a:spcPts val="1200"/>
              </a:spcAft>
            </a:pPr>
            <a:endParaRPr lang="en-US" sz="2800" dirty="0">
              <a:solidFill>
                <a:srgbClr val="002060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2800" dirty="0">
                <a:solidFill>
                  <a:srgbClr val="002060"/>
                </a:solidFill>
              </a:rPr>
              <a:t>And note that: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Founders can set valuation at outset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Angels can only set valuation with 1</a:t>
            </a:r>
            <a:r>
              <a:rPr lang="en-US" sz="2800" baseline="30000" dirty="0">
                <a:solidFill>
                  <a:srgbClr val="002060"/>
                </a:solidFill>
              </a:rPr>
              <a:t>st</a:t>
            </a:r>
            <a:r>
              <a:rPr lang="en-US" sz="2800" dirty="0">
                <a:solidFill>
                  <a:srgbClr val="002060"/>
                </a:solidFill>
              </a:rPr>
              <a:t> or a ‘big’ cheque</a:t>
            </a:r>
          </a:p>
          <a:p>
            <a:pPr>
              <a:spcAft>
                <a:spcPts val="1200"/>
              </a:spcAft>
            </a:pPr>
            <a:endParaRPr lang="en-US" sz="2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25720" y="6531553"/>
            <a:ext cx="495633" cy="326448"/>
          </a:xfrm>
        </p:spPr>
        <p:txBody>
          <a:bodyPr/>
          <a:lstStyle/>
          <a:p>
            <a:r>
              <a:rPr lang="en-US" dirty="0"/>
              <a:t>|  </a:t>
            </a:r>
            <a:fld id="{A6FA9718-8B80-2745-8F26-D2D0CA7BF9EC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11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558ED5"/>
                </a:solidFill>
              </a:rPr>
              <a:t>Core Principles of Valuation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idx="4294967295"/>
          </p:nvPr>
        </p:nvSpPr>
        <p:spPr>
          <a:xfrm>
            <a:off x="127001" y="1447800"/>
            <a:ext cx="8794352" cy="45466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Subjective measure = art &gt; science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Based on information available at the moment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Subject to market pressures</a:t>
            </a:r>
          </a:p>
          <a:p>
            <a:pPr>
              <a:spcAft>
                <a:spcPts val="1200"/>
              </a:spcAft>
            </a:pPr>
            <a:r>
              <a:rPr lang="en-CA" sz="2800" dirty="0">
                <a:solidFill>
                  <a:srgbClr val="002060"/>
                </a:solidFill>
              </a:rPr>
              <a:t>Investor &amp; Founder need to both feel ‘uncomfortable’</a:t>
            </a:r>
            <a:endParaRPr lang="en-US" sz="2800" dirty="0">
              <a:solidFill>
                <a:srgbClr val="002060"/>
              </a:solidFill>
            </a:endParaRPr>
          </a:p>
          <a:p>
            <a:pPr>
              <a:spcAft>
                <a:spcPts val="1200"/>
              </a:spcAft>
            </a:pPr>
            <a:endParaRPr lang="en-US" sz="2800" dirty="0">
              <a:solidFill>
                <a:srgbClr val="002060"/>
              </a:solidFill>
            </a:endParaRPr>
          </a:p>
          <a:p>
            <a:pPr marL="0" indent="0" algn="r">
              <a:spcAft>
                <a:spcPts val="1200"/>
              </a:spcAft>
              <a:buNone/>
            </a:pPr>
            <a:r>
              <a:rPr lang="en-US" sz="2800" b="1" dirty="0">
                <a:solidFill>
                  <a:srgbClr val="002060"/>
                </a:solidFill>
              </a:rPr>
              <a:t>Never look back, ever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25720" y="6531553"/>
            <a:ext cx="495633" cy="326448"/>
          </a:xfrm>
        </p:spPr>
        <p:txBody>
          <a:bodyPr/>
          <a:lstStyle/>
          <a:p>
            <a:r>
              <a:rPr lang="en-US" dirty="0"/>
              <a:t>|  </a:t>
            </a:r>
            <a:fld id="{A6FA9718-8B80-2745-8F26-D2D0CA7BF9EC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95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About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2905639" y="1656873"/>
            <a:ext cx="5899842" cy="3449800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8000" b="1" dirty="0">
                <a:solidFill>
                  <a:srgbClr val="002060"/>
                </a:solidFill>
              </a:rPr>
              <a:t>Pieter Dorsman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8000" dirty="0">
                <a:solidFill>
                  <a:srgbClr val="002060"/>
                </a:solidFill>
              </a:rPr>
              <a:t>President &amp; CEO, Redpeaks Management Inc.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8000" dirty="0">
                <a:solidFill>
                  <a:srgbClr val="002060"/>
                </a:solidFill>
              </a:rPr>
              <a:t>Director, Angel Forum, Vancouver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8000" dirty="0">
                <a:solidFill>
                  <a:srgbClr val="002060"/>
                </a:solidFill>
              </a:rPr>
              <a:t>Project Manager, NACO Common Docs 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8000" dirty="0">
                <a:solidFill>
                  <a:srgbClr val="002060"/>
                </a:solidFill>
              </a:rPr>
              <a:t>Chairman of the Board, Lambda Solutions Inc.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8000" dirty="0">
                <a:solidFill>
                  <a:srgbClr val="002060"/>
                </a:solidFill>
              </a:rPr>
              <a:t>Director &amp; CFO, E-Fund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8000" dirty="0">
                <a:solidFill>
                  <a:srgbClr val="002060"/>
                </a:solidFill>
              </a:rPr>
              <a:t>Co-founder, Actenum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8000" dirty="0">
                <a:solidFill>
                  <a:srgbClr val="002060"/>
                </a:solidFill>
              </a:rPr>
              <a:t>Former investment banker with UBS and Barclays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endParaRPr lang="en-US" sz="80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8000" dirty="0">
                <a:solidFill>
                  <a:srgbClr val="002060"/>
                </a:solidFill>
              </a:rPr>
              <a:t>Twitter: @PieterDorsman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8000" dirty="0">
                <a:solidFill>
                  <a:srgbClr val="002060"/>
                </a:solidFill>
              </a:rPr>
              <a:t>E-Mail: pieter@redpeaks.com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dirty="0"/>
          </a:p>
        </p:txBody>
      </p:sp>
      <p:pic>
        <p:nvPicPr>
          <p:cNvPr id="3" name="Picture 2" descr="IMG_759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656873"/>
            <a:ext cx="1985893" cy="219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338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558ED5"/>
                </a:solidFill>
              </a:rPr>
              <a:t>Trends for Angels &amp; Entrepreneurs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25720" y="6531553"/>
            <a:ext cx="495633" cy="326448"/>
          </a:xfrm>
        </p:spPr>
        <p:txBody>
          <a:bodyPr/>
          <a:lstStyle/>
          <a:p>
            <a:r>
              <a:rPr lang="en-US" dirty="0"/>
              <a:t>|  </a:t>
            </a:r>
            <a:fld id="{A6FA9718-8B80-2745-8F26-D2D0CA7BF9EC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455613" y="1448032"/>
            <a:ext cx="8228011" cy="43177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2060"/>
                </a:solidFill>
              </a:rPr>
              <a:t>Disruption across all sectors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2060"/>
                </a:solidFill>
              </a:rPr>
              <a:t>Lower cost to start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2060"/>
                </a:solidFill>
              </a:rPr>
              <a:t>Increase in starting age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2060"/>
                </a:solidFill>
              </a:rPr>
              <a:t>Regional centres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2060"/>
                </a:solidFill>
              </a:rPr>
              <a:t>Dispersed teams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2060"/>
                </a:solidFill>
              </a:rPr>
              <a:t>Data &amp; analytics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2060"/>
                </a:solidFill>
              </a:rPr>
              <a:t>Growth of ecosystems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2060"/>
                </a:solidFill>
              </a:rPr>
              <a:t>Deep pools of finance 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400" dirty="0">
              <a:solidFill>
                <a:srgbClr val="000090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2400" dirty="0">
              <a:solidFill>
                <a:srgbClr val="0000FF"/>
              </a:solidFill>
            </a:endParaRPr>
          </a:p>
          <a:p>
            <a:pPr marL="0" lvl="0" indent="0" eaLnBrk="0" hangingPunct="0">
              <a:spcBef>
                <a:spcPts val="300"/>
              </a:spcBef>
              <a:spcAft>
                <a:spcPts val="600"/>
              </a:spcAft>
              <a:buClr>
                <a:srgbClr val="F78D24"/>
              </a:buClr>
              <a:buNone/>
            </a:pPr>
            <a:endParaRPr lang="en-CA" dirty="0">
              <a:latin typeface="HelveticaNeueLT S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9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rgbClr val="558ED5"/>
                </a:solidFill>
              </a:rPr>
              <a:t>Valuation</a:t>
            </a:r>
            <a:br>
              <a:rPr lang="en-US" sz="4000" dirty="0">
                <a:solidFill>
                  <a:srgbClr val="558ED5"/>
                </a:solidFill>
              </a:rPr>
            </a:br>
            <a:endParaRPr lang="en-US" sz="4000" i="1" dirty="0">
              <a:solidFill>
                <a:srgbClr val="558ED5"/>
              </a:solidFill>
            </a:endParaRPr>
          </a:p>
        </p:txBody>
      </p:sp>
      <p:sp>
        <p:nvSpPr>
          <p:cNvPr id="8" name="Text Placeholder 3"/>
          <p:cNvSpPr>
            <a:spLocks noGrp="1"/>
          </p:cNvSpPr>
          <p:nvPr>
            <p:ph idx="4294967295"/>
          </p:nvPr>
        </p:nvSpPr>
        <p:spPr>
          <a:xfrm>
            <a:off x="457200" y="1631226"/>
            <a:ext cx="8229600" cy="446477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Focus is on pre &amp; early revenue companies 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$ Amount divided by all securities = share price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800" dirty="0"/>
          </a:p>
          <a:p>
            <a:pPr marL="0" indent="0">
              <a:spcAft>
                <a:spcPts val="1200"/>
              </a:spcAft>
              <a:buNone/>
            </a:pPr>
            <a:endParaRPr lang="en-US" sz="2800" dirty="0"/>
          </a:p>
          <a:p>
            <a:pPr marL="0" indent="0">
              <a:spcAft>
                <a:spcPts val="1200"/>
              </a:spcAft>
              <a:buNone/>
            </a:pPr>
            <a:endParaRPr lang="en-US" sz="2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25720" y="6531553"/>
            <a:ext cx="495633" cy="326448"/>
          </a:xfrm>
        </p:spPr>
        <p:txBody>
          <a:bodyPr/>
          <a:lstStyle/>
          <a:p>
            <a:r>
              <a:rPr lang="en-US" dirty="0"/>
              <a:t>|  </a:t>
            </a:r>
            <a:fld id="{A6FA9718-8B80-2745-8F26-D2D0CA7BF9EC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998895821"/>
              </p:ext>
            </p:extLst>
          </p:nvPr>
        </p:nvGraphicFramePr>
        <p:xfrm>
          <a:off x="1714500" y="3120977"/>
          <a:ext cx="5842000" cy="317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312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734300" cy="4127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558ED5"/>
                </a:solidFill>
              </a:rPr>
              <a:t>Valuation Approaches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25720" y="6531553"/>
            <a:ext cx="495633" cy="326448"/>
          </a:xfrm>
        </p:spPr>
        <p:txBody>
          <a:bodyPr/>
          <a:lstStyle/>
          <a:p>
            <a:r>
              <a:rPr lang="en-US" dirty="0"/>
              <a:t>|  </a:t>
            </a:r>
            <a:fld id="{A6FA9718-8B80-2745-8F26-D2D0CA7BF9EC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 Placeholder 3"/>
          <p:cNvSpPr>
            <a:spLocks noGrp="1"/>
          </p:cNvSpPr>
          <p:nvPr>
            <p:ph idx="4294967295"/>
          </p:nvPr>
        </p:nvSpPr>
        <p:spPr>
          <a:xfrm>
            <a:off x="457200" y="1182950"/>
            <a:ext cx="8229600" cy="5014649"/>
          </a:xfrm>
        </p:spPr>
        <p:txBody>
          <a:bodyPr>
            <a:normAutofit fontScale="250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endParaRPr lang="en-US" sz="4500" dirty="0"/>
          </a:p>
          <a:p>
            <a:pPr marL="514350" indent="-514350">
              <a:spcBef>
                <a:spcPts val="200"/>
              </a:spcBef>
              <a:spcAft>
                <a:spcPts val="600"/>
              </a:spcAft>
              <a:buAutoNum type="arabicPlain"/>
            </a:pPr>
            <a:r>
              <a:rPr lang="en-US" sz="9600" dirty="0">
                <a:solidFill>
                  <a:srgbClr val="002060"/>
                </a:solidFill>
              </a:rPr>
              <a:t>Comparable Method</a:t>
            </a:r>
          </a:p>
          <a:p>
            <a:pPr marL="514350" indent="-514350">
              <a:spcBef>
                <a:spcPts val="200"/>
              </a:spcBef>
              <a:spcAft>
                <a:spcPts val="600"/>
              </a:spcAft>
              <a:buAutoNum type="arabicPlain"/>
            </a:pPr>
            <a:r>
              <a:rPr lang="en-US" sz="9600" dirty="0">
                <a:solidFill>
                  <a:srgbClr val="002060"/>
                </a:solidFill>
              </a:rPr>
              <a:t>Berkus Method</a:t>
            </a:r>
          </a:p>
          <a:p>
            <a:pPr marL="514350" indent="-514350">
              <a:spcBef>
                <a:spcPts val="200"/>
              </a:spcBef>
              <a:spcAft>
                <a:spcPts val="600"/>
              </a:spcAft>
              <a:buAutoNum type="arabicPlain"/>
            </a:pPr>
            <a:r>
              <a:rPr lang="en-US" sz="9600" dirty="0">
                <a:solidFill>
                  <a:srgbClr val="002060"/>
                </a:solidFill>
              </a:rPr>
              <a:t>Risk Factor Summation</a:t>
            </a:r>
          </a:p>
          <a:p>
            <a:pPr marL="514350" indent="-514350">
              <a:spcBef>
                <a:spcPts val="200"/>
              </a:spcBef>
              <a:spcAft>
                <a:spcPts val="600"/>
              </a:spcAft>
              <a:buAutoNum type="arabicPlain"/>
            </a:pPr>
            <a:r>
              <a:rPr lang="en-US" sz="9600" dirty="0">
                <a:solidFill>
                  <a:srgbClr val="002060"/>
                </a:solidFill>
              </a:rPr>
              <a:t>Scoreboard Valuation</a:t>
            </a:r>
          </a:p>
          <a:p>
            <a:pPr marL="514350" indent="-514350">
              <a:spcBef>
                <a:spcPts val="200"/>
              </a:spcBef>
              <a:spcAft>
                <a:spcPts val="600"/>
              </a:spcAft>
              <a:buAutoNum type="arabicPlain"/>
            </a:pPr>
            <a:r>
              <a:rPr lang="en-US" sz="9600" dirty="0">
                <a:solidFill>
                  <a:srgbClr val="002060"/>
                </a:solidFill>
              </a:rPr>
              <a:t>Venture Capital Method</a:t>
            </a:r>
          </a:p>
          <a:p>
            <a:pPr marL="514350" indent="-514350">
              <a:spcBef>
                <a:spcPts val="200"/>
              </a:spcBef>
              <a:spcAft>
                <a:spcPts val="600"/>
              </a:spcAft>
              <a:buAutoNum type="arabicPlain"/>
            </a:pPr>
            <a:r>
              <a:rPr lang="en-US" sz="9600" dirty="0">
                <a:solidFill>
                  <a:srgbClr val="002060"/>
                </a:solidFill>
              </a:rPr>
              <a:t>‘Local’ VC Method</a:t>
            </a:r>
          </a:p>
          <a:p>
            <a:pPr marL="514350" indent="-514350">
              <a:spcBef>
                <a:spcPts val="200"/>
              </a:spcBef>
              <a:spcAft>
                <a:spcPts val="600"/>
              </a:spcAft>
              <a:buAutoNum type="arabicPlain"/>
            </a:pPr>
            <a:r>
              <a:rPr lang="en-US" sz="9600" dirty="0">
                <a:solidFill>
                  <a:srgbClr val="002060"/>
                </a:solidFill>
              </a:rPr>
              <a:t>Discounted Cashflow Method</a:t>
            </a:r>
          </a:p>
          <a:p>
            <a:pPr marL="514350" indent="-514350">
              <a:spcBef>
                <a:spcPts val="200"/>
              </a:spcBef>
              <a:spcAft>
                <a:spcPts val="600"/>
              </a:spcAft>
              <a:buAutoNum type="arabicPlain"/>
            </a:pPr>
            <a:r>
              <a:rPr lang="en-US" sz="9600" dirty="0">
                <a:solidFill>
                  <a:srgbClr val="002060"/>
                </a:solidFill>
              </a:rPr>
              <a:t>First Chicago Method</a:t>
            </a:r>
          </a:p>
          <a:p>
            <a:pPr marL="514350" indent="-514350">
              <a:spcBef>
                <a:spcPts val="200"/>
              </a:spcBef>
              <a:spcAft>
                <a:spcPts val="600"/>
              </a:spcAft>
              <a:buAutoNum type="arabicPlain"/>
            </a:pPr>
            <a:r>
              <a:rPr lang="en-US" sz="9600" dirty="0">
                <a:solidFill>
                  <a:srgbClr val="002060"/>
                </a:solidFill>
              </a:rPr>
              <a:t>Book Value Method</a:t>
            </a:r>
          </a:p>
          <a:p>
            <a:pPr marL="514350" indent="-514350">
              <a:spcBef>
                <a:spcPts val="200"/>
              </a:spcBef>
              <a:spcAft>
                <a:spcPts val="600"/>
              </a:spcAft>
              <a:buAutoNum type="arabicPlain"/>
            </a:pPr>
            <a:r>
              <a:rPr lang="en-US" sz="9600" dirty="0">
                <a:solidFill>
                  <a:srgbClr val="002060"/>
                </a:solidFill>
              </a:rPr>
              <a:t>Liquidation Value Method</a:t>
            </a:r>
          </a:p>
          <a:p>
            <a:pPr marL="514350" indent="-514350">
              <a:spcBef>
                <a:spcPts val="200"/>
              </a:spcBef>
              <a:spcAft>
                <a:spcPts val="600"/>
              </a:spcAft>
              <a:buAutoNum type="arabicPlain"/>
            </a:pPr>
            <a:r>
              <a:rPr lang="en-US" sz="9600" dirty="0">
                <a:solidFill>
                  <a:srgbClr val="002060"/>
                </a:solidFill>
              </a:rPr>
              <a:t>Conformity Method</a:t>
            </a:r>
          </a:p>
          <a:p>
            <a:pPr marL="514350" indent="-514350">
              <a:spcBef>
                <a:spcPts val="200"/>
              </a:spcBef>
              <a:spcAft>
                <a:spcPts val="600"/>
              </a:spcAft>
              <a:buAutoNum type="arabicPlain"/>
            </a:pPr>
            <a:r>
              <a:rPr lang="en-US" sz="9600" dirty="0">
                <a:solidFill>
                  <a:srgbClr val="002060"/>
                </a:solidFill>
              </a:rPr>
              <a:t>Cost-to-Duplicate Method</a:t>
            </a:r>
          </a:p>
          <a:p>
            <a:pPr marL="514350" indent="-514350">
              <a:spcAft>
                <a:spcPts val="1200"/>
              </a:spcAft>
              <a:buAutoNum type="arabicPlain"/>
            </a:pPr>
            <a:endParaRPr lang="en-US" sz="2800" dirty="0"/>
          </a:p>
          <a:p>
            <a:pPr marL="0" indent="0">
              <a:spcAft>
                <a:spcPts val="1200"/>
              </a:spcAft>
              <a:buNone/>
            </a:pPr>
            <a:endParaRPr lang="en-US" sz="2800" dirty="0"/>
          </a:p>
          <a:p>
            <a:pPr marL="0" indent="0">
              <a:spcAft>
                <a:spcPts val="1200"/>
              </a:spcAft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521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558ED5"/>
                </a:solidFill>
              </a:rPr>
              <a:t>Canadian Market 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idx="4294967295"/>
          </p:nvPr>
        </p:nvSpPr>
        <p:spPr>
          <a:xfrm>
            <a:off x="457200" y="1576720"/>
            <a:ext cx="7968520" cy="4613364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en-US" sz="3600" dirty="0">
                <a:solidFill>
                  <a:srgbClr val="002060"/>
                </a:solidFill>
              </a:rPr>
              <a:t>Considerable variation in valuations</a:t>
            </a:r>
          </a:p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en-US" sz="3600" dirty="0">
                <a:solidFill>
                  <a:srgbClr val="002060"/>
                </a:solidFill>
              </a:rPr>
              <a:t>Peaks at $2–4 million (21%) , $6–8 million (24%) and $10 million and above (15%)</a:t>
            </a:r>
          </a:p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en-US" sz="3600" dirty="0">
                <a:solidFill>
                  <a:srgbClr val="002060"/>
                </a:solidFill>
              </a:rPr>
              <a:t>Contrasts with previous years: majority of valuations were less than $4 million (63% in 2016 </a:t>
            </a:r>
            <a:r>
              <a:rPr lang="en-US" sz="3600" dirty="0" err="1">
                <a:solidFill>
                  <a:srgbClr val="002060"/>
                </a:solidFill>
              </a:rPr>
              <a:t>vs</a:t>
            </a:r>
            <a:r>
              <a:rPr lang="en-US" sz="3600" dirty="0">
                <a:solidFill>
                  <a:srgbClr val="002060"/>
                </a:solidFill>
              </a:rPr>
              <a:t> 37% in 2017</a:t>
            </a:r>
          </a:p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en-US" sz="3600" dirty="0">
                <a:solidFill>
                  <a:srgbClr val="002060"/>
                </a:solidFill>
              </a:rPr>
              <a:t>So: we are still in a very bullish market</a:t>
            </a:r>
          </a:p>
          <a:p>
            <a:pPr marL="0" indent="0">
              <a:spcAft>
                <a:spcPts val="1200"/>
              </a:spcAft>
              <a:buNone/>
            </a:pPr>
            <a:endParaRPr lang="en-US" sz="3000" i="1" dirty="0">
              <a:solidFill>
                <a:srgbClr val="002060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1800" i="1" dirty="0">
                <a:solidFill>
                  <a:srgbClr val="002060"/>
                </a:solidFill>
              </a:rPr>
              <a:t>Source: NACO Annual Report 2017-18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25720" y="6531553"/>
            <a:ext cx="495633" cy="326448"/>
          </a:xfrm>
        </p:spPr>
        <p:txBody>
          <a:bodyPr/>
          <a:lstStyle/>
          <a:p>
            <a:r>
              <a:rPr lang="en-US" dirty="0"/>
              <a:t>|  </a:t>
            </a:r>
            <a:fld id="{A6FA9718-8B80-2745-8F26-D2D0CA7BF9EC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78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558ED5"/>
                </a:solidFill>
              </a:rPr>
              <a:t>AngelList (US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25720" y="6531553"/>
            <a:ext cx="495633" cy="326448"/>
          </a:xfrm>
        </p:spPr>
        <p:txBody>
          <a:bodyPr/>
          <a:lstStyle/>
          <a:p>
            <a:r>
              <a:rPr lang="en-US" dirty="0"/>
              <a:t>|  </a:t>
            </a:r>
            <a:fld id="{A6FA9718-8B80-2745-8F26-D2D0CA7BF9EC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Picture 2" descr="Screen Shot 2018-01-21 at 7.09.5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397000"/>
            <a:ext cx="67437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921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558ED5"/>
                </a:solidFill>
              </a:rPr>
              <a:t>Founder Emotion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idx="4294967295"/>
          </p:nvPr>
        </p:nvSpPr>
        <p:spPr>
          <a:xfrm>
            <a:off x="457200" y="1668582"/>
            <a:ext cx="8559800" cy="4427417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800" dirty="0">
                <a:solidFill>
                  <a:srgbClr val="002060"/>
                </a:solidFill>
              </a:rPr>
              <a:t>Fear of giving up control: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forced out of company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giving up long term financial upside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Ego: “my vision, only I can bring it to fruition !”</a:t>
            </a:r>
          </a:p>
          <a:p>
            <a:pPr>
              <a:spcAft>
                <a:spcPts val="1200"/>
              </a:spcAft>
            </a:pPr>
            <a:endParaRPr lang="en-US" sz="2800" dirty="0">
              <a:solidFill>
                <a:srgbClr val="002060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2800" dirty="0">
                <a:solidFill>
                  <a:srgbClr val="002060"/>
                </a:solidFill>
              </a:rPr>
              <a:t>But also: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2060"/>
                </a:solidFill>
              </a:rPr>
              <a:t>Being seen as a seasoned negotiator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800" dirty="0"/>
          </a:p>
          <a:p>
            <a:pPr>
              <a:spcAft>
                <a:spcPts val="1200"/>
              </a:spcAft>
            </a:pPr>
            <a:endParaRPr lang="en-US" sz="2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25720" y="6531553"/>
            <a:ext cx="495633" cy="326448"/>
          </a:xfrm>
        </p:spPr>
        <p:txBody>
          <a:bodyPr/>
          <a:lstStyle/>
          <a:p>
            <a:r>
              <a:rPr lang="en-US" dirty="0"/>
              <a:t>|  </a:t>
            </a:r>
            <a:fld id="{A6FA9718-8B80-2745-8F26-D2D0CA7BF9EC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12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rgbClr val="558ED5"/>
                </a:solidFill>
              </a:rPr>
              <a:t>Founder Emotion &amp; Dilution </a:t>
            </a:r>
            <a:r>
              <a:rPr lang="mr-IN" sz="3600" dirty="0">
                <a:solidFill>
                  <a:srgbClr val="558ED5"/>
                </a:solidFill>
              </a:rPr>
              <a:t>–</a:t>
            </a:r>
            <a:r>
              <a:rPr lang="en-US" sz="3600" dirty="0">
                <a:solidFill>
                  <a:srgbClr val="558ED5"/>
                </a:solidFill>
              </a:rPr>
              <a:t> Case Study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idx="4294967295"/>
          </p:nvPr>
        </p:nvSpPr>
        <p:spPr>
          <a:xfrm>
            <a:off x="304800" y="1562100"/>
            <a:ext cx="8953500" cy="43053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solidFill>
                  <a:srgbClr val="002060"/>
                </a:solidFill>
              </a:rPr>
              <a:t>Vancouver-based fintech company</a:t>
            </a:r>
          </a:p>
          <a:p>
            <a:pPr>
              <a:spcAft>
                <a:spcPts val="1200"/>
              </a:spcAft>
            </a:pPr>
            <a:r>
              <a:rPr lang="en-US" sz="2600" dirty="0">
                <a:solidFill>
                  <a:srgbClr val="002060"/>
                </a:solidFill>
              </a:rPr>
              <a:t>Angel round of $1 million at $4.4 million pre-money, 18.5%</a:t>
            </a:r>
          </a:p>
          <a:p>
            <a:pPr>
              <a:spcAft>
                <a:spcPts val="1200"/>
              </a:spcAft>
            </a:pPr>
            <a:r>
              <a:rPr lang="en-US" sz="2600" dirty="0">
                <a:solidFill>
                  <a:srgbClr val="002060"/>
                </a:solidFill>
              </a:rPr>
              <a:t>Strategic investor comes in, total $2 million, so now 31.5%</a:t>
            </a:r>
          </a:p>
          <a:p>
            <a:pPr>
              <a:spcAft>
                <a:spcPts val="1200"/>
              </a:spcAft>
            </a:pPr>
            <a:endParaRPr lang="en-US" sz="2600" dirty="0">
              <a:solidFill>
                <a:srgbClr val="002060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2600" dirty="0">
                <a:solidFill>
                  <a:srgbClr val="002060"/>
                </a:solidFill>
              </a:rPr>
              <a:t>Founder initially had mixed feelings, but:</a:t>
            </a:r>
          </a:p>
          <a:p>
            <a:pPr>
              <a:spcAft>
                <a:spcPts val="1200"/>
              </a:spcAft>
            </a:pPr>
            <a:r>
              <a:rPr lang="en-US" sz="2600" dirty="0">
                <a:solidFill>
                  <a:srgbClr val="002060"/>
                </a:solidFill>
              </a:rPr>
              <a:t>More than fully funded</a:t>
            </a:r>
          </a:p>
          <a:p>
            <a:pPr>
              <a:spcAft>
                <a:spcPts val="1200"/>
              </a:spcAft>
            </a:pPr>
            <a:r>
              <a:rPr lang="en-US" sz="2600" dirty="0">
                <a:solidFill>
                  <a:srgbClr val="002060"/>
                </a:solidFill>
              </a:rPr>
              <a:t>Strategic partner brings significant revenue</a:t>
            </a:r>
          </a:p>
          <a:p>
            <a:pPr>
              <a:spcAft>
                <a:spcPts val="1200"/>
              </a:spcAft>
            </a:pPr>
            <a:r>
              <a:rPr lang="en-US" sz="2600" dirty="0">
                <a:solidFill>
                  <a:srgbClr val="002060"/>
                </a:solidFill>
              </a:rPr>
              <a:t>So the $ value of the company increased exponentially despite increased dilution</a:t>
            </a:r>
          </a:p>
          <a:p>
            <a:pPr>
              <a:spcAft>
                <a:spcPts val="1200"/>
              </a:spcAft>
            </a:pPr>
            <a:endParaRPr lang="en-US" sz="2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25720" y="6531553"/>
            <a:ext cx="495633" cy="326448"/>
          </a:xfrm>
        </p:spPr>
        <p:txBody>
          <a:bodyPr/>
          <a:lstStyle/>
          <a:p>
            <a:r>
              <a:rPr lang="en-US" dirty="0"/>
              <a:t>|  </a:t>
            </a:r>
            <a:fld id="{A6FA9718-8B80-2745-8F26-D2D0CA7BF9EC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01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920</Words>
  <Application>Microsoft Macintosh PowerPoint</Application>
  <PresentationFormat>On-screen Show (4:3)</PresentationFormat>
  <Paragraphs>196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Georgia</vt:lpstr>
      <vt:lpstr>Helvetica Neue</vt:lpstr>
      <vt:lpstr>HelveticaNeueLT Std</vt:lpstr>
      <vt:lpstr>Office Theme</vt:lpstr>
      <vt:lpstr>VALUATION</vt:lpstr>
      <vt:lpstr>About</vt:lpstr>
      <vt:lpstr>Trends for Angels &amp; Entrepreneurs</vt:lpstr>
      <vt:lpstr>Valuation </vt:lpstr>
      <vt:lpstr>Valuation Approaches</vt:lpstr>
      <vt:lpstr>Canadian Market </vt:lpstr>
      <vt:lpstr>AngelList (US)</vt:lpstr>
      <vt:lpstr>Founder Emotion</vt:lpstr>
      <vt:lpstr>Founder Emotion &amp; Dilution – Case Study</vt:lpstr>
      <vt:lpstr>Time is the Factor</vt:lpstr>
      <vt:lpstr>Case Study – ‘Typical SaaS Deal’</vt:lpstr>
      <vt:lpstr>High Valuation</vt:lpstr>
      <vt:lpstr>Low Valuation</vt:lpstr>
      <vt:lpstr>Tools to Manage Valuation</vt:lpstr>
      <vt:lpstr>PowerPoint Presentation</vt:lpstr>
      <vt:lpstr>Case Study - Convertible</vt:lpstr>
      <vt:lpstr>Price Protection</vt:lpstr>
      <vt:lpstr>Tips for Founders &amp; Angels</vt:lpstr>
      <vt:lpstr>Core Principles of Valuation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Pieter Dorsman</dc:creator>
  <cp:lastModifiedBy>Irene Dorsman</cp:lastModifiedBy>
  <cp:revision>72</cp:revision>
  <cp:lastPrinted>2019-05-06T03:17:27Z</cp:lastPrinted>
  <dcterms:created xsi:type="dcterms:W3CDTF">2019-04-19T21:19:11Z</dcterms:created>
  <dcterms:modified xsi:type="dcterms:W3CDTF">2019-05-27T19:04:52Z</dcterms:modified>
</cp:coreProperties>
</file>